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4" r:id="rId8"/>
    <p:sldId id="263" r:id="rId9"/>
    <p:sldId id="266" r:id="rId10"/>
    <p:sldId id="265" r:id="rId11"/>
    <p:sldId id="269" r:id="rId12"/>
    <p:sldId id="268" r:id="rId13"/>
    <p:sldId id="276" r:id="rId14"/>
    <p:sldId id="267" r:id="rId15"/>
    <p:sldId id="272" r:id="rId16"/>
    <p:sldId id="271" r:id="rId17"/>
    <p:sldId id="270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55989-C430-41A4-ABC4-CDA50BDFCC3C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F7E95-FC3F-4747-B4DC-E1768AB61F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seum.ru/1812/Library/Skobelev/pic/skobelev_s.jpg" TargetMode="External"/><Relationship Id="rId13" Type="http://schemas.openxmlformats.org/officeDocument/2006/relationships/hyperlink" Target="http://upload.wikimedia.org/wikipedia/commons/3/3b/Vera_Opochina.jpg" TargetMode="External"/><Relationship Id="rId18" Type="http://schemas.openxmlformats.org/officeDocument/2006/relationships/hyperlink" Target="http://www.altertravel.ru/images/925/3.jpg" TargetMode="External"/><Relationship Id="rId3" Type="http://schemas.openxmlformats.org/officeDocument/2006/relationships/image" Target="../media/image2.png"/><Relationship Id="rId21" Type="http://schemas.openxmlformats.org/officeDocument/2006/relationships/hyperlink" Target="http://www.antiquebooks.ru/pic/6/1000/94409_3.jpg" TargetMode="External"/><Relationship Id="rId7" Type="http://schemas.openxmlformats.org/officeDocument/2006/relationships/hyperlink" Target="http://u.to/yMUE" TargetMode="External"/><Relationship Id="rId12" Type="http://schemas.openxmlformats.org/officeDocument/2006/relationships/hyperlink" Target="http://www.history-ryazan.ru/system/files/images/user_images/u1/d_i_skobelev.jpg" TargetMode="External"/><Relationship Id="rId17" Type="http://schemas.openxmlformats.org/officeDocument/2006/relationships/hyperlink" Target="http://www.altertravel.ru/images/925/2_preview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altertravel.ru/images/925/1.jpg" TargetMode="External"/><Relationship Id="rId20" Type="http://schemas.openxmlformats.org/officeDocument/2006/relationships/hyperlink" Target="http://profclipart.ru/wp-content/uploads/2011/04/&#1087;&#1072;&#1087;&#1080;&#1088;&#1091;&#1089;-&#1082;&#1086;&#1087;&#1080;&#1103;-1024x98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istory-ryazan.ru/node/4458" TargetMode="External"/><Relationship Id="rId11" Type="http://schemas.openxmlformats.org/officeDocument/2006/relationships/hyperlink" Target="http://rusk.ru/images/2010/16861.jpg" TargetMode="External"/><Relationship Id="rId5" Type="http://schemas.openxmlformats.org/officeDocument/2006/relationships/hyperlink" Target="http://rys-arhipelag.ucoz.ru/publ/v_kapustina_general_ivan_nikitich_skobelev/24-1-0-2623" TargetMode="External"/><Relationship Id="rId15" Type="http://schemas.openxmlformats.org/officeDocument/2006/relationships/hyperlink" Target="http://i074.radikal.ru/1010/1a/1b349bb6ec20.jpg" TargetMode="External"/><Relationship Id="rId23" Type="http://schemas.openxmlformats.org/officeDocument/2006/relationships/hyperlink" Target="http://www.antiquebooks.ru/pic/6/1000/94409_5.jpg" TargetMode="External"/><Relationship Id="rId10" Type="http://schemas.openxmlformats.org/officeDocument/2006/relationships/hyperlink" Target="http://www.rulex.ru/rpg/WebPict/fullpic/0126-004.jpg" TargetMode="External"/><Relationship Id="rId19" Type="http://schemas.openxmlformats.org/officeDocument/2006/relationships/hyperlink" Target="http://s44.radikal.ru/i104/0912/f5/a28145c5f0e6.png" TargetMode="External"/><Relationship Id="rId4" Type="http://schemas.openxmlformats.org/officeDocument/2006/relationships/hyperlink" Target="http://kkt62.ru/media/famous-people/skobelev-mihail-dmitrievich.html" TargetMode="External"/><Relationship Id="rId9" Type="http://schemas.openxmlformats.org/officeDocument/2006/relationships/hyperlink" Target="http://www.history-ryazan.ru/system/files/images/user_images/u1/i_n_skobelev.jpg" TargetMode="External"/><Relationship Id="rId14" Type="http://schemas.openxmlformats.org/officeDocument/2006/relationships/hyperlink" Target="http://www.ruguard.ru/up/glossary/img/Skobelev.jpg" TargetMode="External"/><Relationship Id="rId22" Type="http://schemas.openxmlformats.org/officeDocument/2006/relationships/hyperlink" Target="http://www.antiquebooks.ru/pic/6/1000/94409_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ru.hayazg.info/images/8/8a/&#1054;&#1088;&#1076;&#1077;&#1085;_&#1057;&#1074;._&#1042;&#1083;&#1072;&#1076;&#1080;&#1084;&#1080;&#1088;&#1072;_II_&#1089;&#1090;&#1077;&#1087;&#1077;&#1085;&#1080;.jpg" TargetMode="External"/><Relationship Id="rId13" Type="http://schemas.openxmlformats.org/officeDocument/2006/relationships/hyperlink" Target="http://ru.hayazg.info/images/9/98/&#1054;&#1088;&#1076;&#1077;&#1085;_&#1057;&#1074;._&#1040;&#1083;&#1077;&#1082;&#1089;&#1072;&#1085;&#1076;&#1088;&#1072;_&#1053;&#1077;&#1074;&#1089;&#1082;&#1086;&#1075;&#1086;.jp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ru.hayazg.info/images/4/40/&#1054;&#1088;&#1076;&#1077;&#1085;_&#1057;&#1074;._&#1040;&#1085;&#1085;&#1099;_IV_&#1089;&#1090;&#1077;&#1087;&#1077;&#1085;&#1080;.jpg" TargetMode="External"/><Relationship Id="rId12" Type="http://schemas.openxmlformats.org/officeDocument/2006/relationships/hyperlink" Target="http://ru.hayazg.info/images/4/4d/&#1054;&#1088;&#1076;&#1077;&#1085;_&#1057;&#1074;._&#1043;&#1077;&#1086;&#1088;&#1075;&#1080;&#1103;_III_&#1089;&#1090;&#1077;&#1087;&#1077;&#1085;&#1080;.JPG" TargetMode="External"/><Relationship Id="rId17" Type="http://schemas.openxmlformats.org/officeDocument/2006/relationships/hyperlink" Target="http://upload.wikimedia.org/wikipedia/commons/7/78/Virtuti_Militari_Grand_Cross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upload.wikimedia.org/wikipedia/commons/e/ef/OSSML_Commandeu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hayazg.info/images/3/3b/&#1054;&#1088;&#1076;&#1077;&#1085;_&#1057;&#1074;._&#1040;&#1085;&#1085;&#1099;_III_&#1089;&#1090;&#1077;&#1087;&#1077;&#1085;&#1080;.jpg" TargetMode="External"/><Relationship Id="rId11" Type="http://schemas.openxmlformats.org/officeDocument/2006/relationships/hyperlink" Target="http://ru.hayazg.info/images/5/51/&#1054;&#1088;&#1076;&#1077;&#1085;_&#1057;&#1074;._&#1043;&#1077;&#1086;&#1088;&#1075;&#1080;&#1103;_IV_&#1089;&#1090;&#1077;&#1087;&#1077;&#1085;&#1080;.jpg" TargetMode="External"/><Relationship Id="rId5" Type="http://schemas.openxmlformats.org/officeDocument/2006/relationships/hyperlink" Target="http://ru.hayazg.info/images/c/c4/&#1054;&#1088;&#1076;&#1077;&#1085;_&#1057;&#1074;._&#1040;&#1085;&#1085;&#1099;_II_&#1089;&#1090;&#1077;&#1087;&#1077;&#1085;&#1080;_&#1089;_&#1072;&#1083;&#1084;&#1072;&#1079;&#1072;&#1084;&#1080;.jpg" TargetMode="External"/><Relationship Id="rId15" Type="http://schemas.openxmlformats.org/officeDocument/2006/relationships/hyperlink" Target="http://upload.wikimedia.org/wikipedia/commons/6/62/Kruis_van_de_Orde_Pour_le_M&#233;rite_1914.gif" TargetMode="External"/><Relationship Id="rId10" Type="http://schemas.openxmlformats.org/officeDocument/2006/relationships/hyperlink" Target="http://ru.hayazg.info/images/8/88/&#1054;&#1088;&#1076;&#1077;&#1085;_&#1057;&#1074;._&#1042;&#1083;&#1072;&#1076;&#1080;&#1084;&#1080;&#1088;&#1072;_IV_&#1089;&#1090;&#1077;&#1087;&#1077;&#1085;&#1080;.jpg" TargetMode="External"/><Relationship Id="rId4" Type="http://schemas.openxmlformats.org/officeDocument/2006/relationships/hyperlink" Target="http://ru.hayazg.info/images/8/84/&#1054;&#1088;&#1076;&#1077;&#1085;_&#1057;&#1074;._&#1040;&#1085;&#1085;&#1099;_I_&#1089;&#1090;&#1077;&#1087;&#1077;&#1085;&#1080;_&#1089;_&#1084;&#1077;&#1095;&#1072;&#1084;&#1080;.jpg" TargetMode="External"/><Relationship Id="rId9" Type="http://schemas.openxmlformats.org/officeDocument/2006/relationships/hyperlink" Target="http://ru.hayazg.info/images/8/8b/&#1054;&#1088;&#1076;&#1077;&#1085;_&#1057;&#1074;._&#1042;&#1083;&#1072;&#1076;&#1080;&#1084;&#1080;&#1088;&#1072;_III_&#1089;&#1090;&#1077;&#1087;&#1077;&#1085;&#1080;.jpg" TargetMode="External"/><Relationship Id="rId14" Type="http://schemas.openxmlformats.org/officeDocument/2006/relationships/hyperlink" Target="http://ru.hayazg.info/images/f/ff/&#1054;&#1088;&#1076;&#1077;&#1085;_&#1041;&#1077;&#1083;&#1086;&#1075;&#1086;_&#1054;&#1088;&#1083;&#1072;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://www.history-ryazan.ru/system/files/images/user_images/u1/gerb_skobelevih_0.jpg" TargetMode="Externa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pic>
        <p:nvPicPr>
          <p:cNvPr id="10" name="Рисунок 9" descr="папирус-копия-1024x984.gif"/>
          <p:cNvPicPr>
            <a:picLocks noChangeAspect="1"/>
          </p:cNvPicPr>
          <p:nvPr/>
        </p:nvPicPr>
        <p:blipFill>
          <a:blip r:embed="rId4" cstate="print"/>
          <a:srcRect l="2893" t="1124" r="1447"/>
          <a:stretch>
            <a:fillRect/>
          </a:stretch>
        </p:blipFill>
        <p:spPr>
          <a:xfrm>
            <a:off x="112068" y="620688"/>
            <a:ext cx="8919864" cy="63367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51720" y="1268760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МОУ Александро-Невская сош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Новодеревенского района Рязанской области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566298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р. п. Александро-Невский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2012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2492896"/>
            <a:ext cx="5760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Karmen" pitchFamily="34" charset="-52"/>
              </a:rPr>
              <a:t>Славный путь </a:t>
            </a:r>
          </a:p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Karmen" pitchFamily="34" charset="-52"/>
              </a:rPr>
              <a:t>от солдата до генерала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7704" y="4293096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Calligraph" pitchFamily="82" charset="0"/>
              </a:rPr>
              <a:t>Команда «Лучики»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alligraph" pitchFamily="82" charset="0"/>
              </a:rPr>
              <a:t>Руководитель Лосева Ирина Сергеевна</a:t>
            </a:r>
            <a:endParaRPr lang="ru-RU" sz="2400" dirty="0">
              <a:solidFill>
                <a:srgbClr val="C00000"/>
              </a:solidFill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pic>
        <p:nvPicPr>
          <p:cNvPr id="10" name="Рисунок 9" descr="16861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rcRect b="12645"/>
          <a:stretch>
            <a:fillRect/>
          </a:stretch>
        </p:blipFill>
        <p:spPr>
          <a:xfrm>
            <a:off x="179512" y="1412776"/>
            <a:ext cx="3816424" cy="46607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4211960" y="1412776"/>
            <a:ext cx="43204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С окончанием войны и возвращением домой Скобелев был произведён в генерал – майоры, а 1828 году – в генерал – лейтенанты. После непродолжительного отдыха предоставленного для лечения многочисленных ранений, Иван Никитич снова вернулся в ряды действующей армии. В 1831  году он участвовал в подавлении вспыхнувшего в Царстве Польском восстания.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196752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Но слава этого последнего в жизни Ивана Никитича военного похода, была куплена им дорогой ценой: в сражении при Минске вражеское ядро раздробило ему левую руку. Её пришлось ампутировать прямо на поле боя. Награждённый орденом святого Георгия 3-й степени, Скобелев вновь отправился в свою деревню поправлять здоровье. </a:t>
            </a:r>
          </a:p>
        </p:txBody>
      </p:sp>
      <p:pic>
        <p:nvPicPr>
          <p:cNvPr id="11" name="Рисунок 10" descr="Орден_Св._Георгия_III_степени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20" y="3645024"/>
            <a:ext cx="2043000" cy="26642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79712" y="3406348"/>
            <a:ext cx="7020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Спустя полгода Скобелеву поручили исполнять роль инспектора резервной пехоты в Нижнем Новгороде, затем он был назначен комендантом Петропавловской крепости. Многим Иван Никитич запомнился как добросердечный и сострадательный комендант, благодаря которому участь многих осуждённых была смягчена, а некоторые получили и освобождение.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648" y="1124744"/>
            <a:ext cx="7668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В 1842 году И.Н. Скобелев был награждён орденом Святого Александра Невского, а в 1843 году произведён в генералы от инфантерии, назначен шефом Рязанского пехотного полка. За 56 лет службы (1793 – 1849) он только два года находился в отставке, поправляя своё здоровье, расстроенное многочисленными ранами.</a:t>
            </a:r>
          </a:p>
        </p:txBody>
      </p:sp>
      <p:pic>
        <p:nvPicPr>
          <p:cNvPr id="11" name="Рисунок 10" descr="Орден_Св._Александра_Невског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590672"/>
            <a:ext cx="1207008" cy="2054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07504" y="3717032"/>
            <a:ext cx="8892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«Иван Никитич Скобелев, - вспоминал известный литератор Ф.В. Булгарин, - был во всех отношениях человек необыкновенный, и можно смело сказать, истинный представитель русской народности: умный, смышлёный, находчивый, храбрый, истинный христианин, преданный душевно престолу, любивший пламенно Отечество и всё отечественное, благотворительный и хлебосол…»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9652" y="1052736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Другие награды Ивана Никитича Скобелева </a:t>
            </a:r>
          </a:p>
        </p:txBody>
      </p:sp>
      <p:pic>
        <p:nvPicPr>
          <p:cNvPr id="11" name="Рисунок 10" descr="Орден_Белого_Орл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6314" y="1700808"/>
            <a:ext cx="2205806" cy="1228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275856" y="2967335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орден Белого орла  </a:t>
            </a:r>
          </a:p>
        </p:txBody>
      </p:sp>
      <p:pic>
        <p:nvPicPr>
          <p:cNvPr id="13" name="Рисунок 12" descr="Орден_Св._Владимира_II_степен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1556792"/>
            <a:ext cx="1218825" cy="1567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-36512" y="314096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орден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Святого Владимира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2-й степени  </a:t>
            </a:r>
          </a:p>
        </p:txBody>
      </p:sp>
      <p:pic>
        <p:nvPicPr>
          <p:cNvPr id="16" name="Рисунок 15" descr="Орден_Св._Анны_I_степени_с_мечами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5033" y="3356992"/>
            <a:ext cx="1793071" cy="2493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2987824" y="5685055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орден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Святой Анны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1-й степени  </a:t>
            </a:r>
          </a:p>
        </p:txBody>
      </p:sp>
      <p:pic>
        <p:nvPicPr>
          <p:cNvPr id="19" name="Рисунок 18" descr="знак отличия за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0057" y="4366126"/>
            <a:ext cx="2130375" cy="165516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23528" y="6027003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Прусский орден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«За заслуги»  </a:t>
            </a:r>
          </a:p>
        </p:txBody>
      </p:sp>
      <p:pic>
        <p:nvPicPr>
          <p:cNvPr id="22" name="Рисунок 21" descr="итальянский орден святых маврикия и лазар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1484784"/>
            <a:ext cx="1198378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 descr=".ю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9864" y="4437112"/>
            <a:ext cx="1577880" cy="17863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868144" y="6021288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Знак отличия за воинское достоинство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28184" y="3140968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орден Святых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Маврикия и Лазаря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124744"/>
            <a:ext cx="88204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Помимо военной службы, Иван Никитич прославился и как писатель, под псевдонимом «Русский инвалид». Скобелев был писателем исключительно военным. Для солдат он начал в 1833 году свою литературную деятельность. Именно солдатам Скобелев адресовал «Беседы русского инвалида», пьесы «Кремнёв, русский солдат», «Сцены в Москве в 1812 году» и т.д.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Писал он простонародным языком с солдатским юмором и остроумием, шутками, прибаутками, пословицами.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1716" r="5855" b="3096"/>
          <a:stretch>
            <a:fillRect/>
          </a:stretch>
        </p:blipFill>
        <p:spPr bwMode="auto">
          <a:xfrm>
            <a:off x="1601079" y="4536914"/>
            <a:ext cx="1261322" cy="17003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5052" r="2176" b="3096"/>
          <a:stretch>
            <a:fillRect/>
          </a:stretch>
        </p:blipFill>
        <p:spPr bwMode="auto">
          <a:xfrm>
            <a:off x="4061755" y="4531951"/>
            <a:ext cx="1092498" cy="17053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 l="2176" t="3096" r="24249" b="5855"/>
          <a:stretch>
            <a:fillRect/>
          </a:stretch>
        </p:blipFill>
        <p:spPr bwMode="auto">
          <a:xfrm>
            <a:off x="6343833" y="4480318"/>
            <a:ext cx="1064846" cy="17569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152717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У Ивана Никитича было двое детей: </a:t>
            </a:r>
          </a:p>
        </p:txBody>
      </p:sp>
      <p:pic>
        <p:nvPicPr>
          <p:cNvPr id="11" name="Рисунок 10" descr="skobelev_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052737"/>
            <a:ext cx="1976103" cy="2376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d_i_skobelev.jpg"/>
          <p:cNvPicPr>
            <a:picLocks noChangeAspect="1"/>
          </p:cNvPicPr>
          <p:nvPr/>
        </p:nvPicPr>
        <p:blipFill>
          <a:blip r:embed="rId5" cstate="print"/>
          <a:srcRect l="4641" r="4641"/>
          <a:stretch>
            <a:fillRect/>
          </a:stretch>
        </p:blipFill>
        <p:spPr>
          <a:xfrm>
            <a:off x="2411760" y="2492896"/>
            <a:ext cx="2160240" cy="210230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4644008" y="2507412"/>
            <a:ext cx="4283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 сын Дмитрий Иванович имел чин генерал – лейтенанта, достойно служил по стопам отца.</a:t>
            </a:r>
          </a:p>
        </p:txBody>
      </p:sp>
      <p:pic>
        <p:nvPicPr>
          <p:cNvPr id="15" name="Рисунок 14" descr="Vera_Opochin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036790"/>
            <a:ext cx="1944628" cy="24885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TextBox 15"/>
          <p:cNvSpPr txBox="1"/>
          <p:nvPr/>
        </p:nvSpPr>
        <p:spPr>
          <a:xfrm>
            <a:off x="2339752" y="4725144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Дочь Вера Ивановна вышла замуж за флигель – адъютанта Его Императорского Величества К.Ф. Опочинина, внука светлейшего князя М.И. Кутузова.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Торжественные похороны Ивана Никитича в Петропавловской крепости, по свидетельству современников, были похожи на похороны фельдмаршала.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Karmen" pitchFamily="34" charset="-52"/>
              </a:rPr>
              <a:t>…И вот, уж нет его»!..  Но в памяти народа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Karmen" pitchFamily="34" charset="-52"/>
              </a:rPr>
              <a:t>Его живой рассказ о дедах не умрёт;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Karmen" pitchFamily="34" charset="-52"/>
              </a:rPr>
              <a:t>Нет! Перейдёт он в род из рода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Karmen" pitchFamily="34" charset="-52"/>
              </a:rPr>
              <a:t>И слава стариков в их детях процветёт!..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                                                     А. Козлов</a:t>
            </a:r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8232" y="958076"/>
            <a:ext cx="70202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Скончался Иван Никитич Скобелев 19 ноября 1849 года, оставив о себе прекрасные воспоминания современников и священную память родных и близких, наглядный пример исполнения воинского долга для потомков. Почти с детского возраста и до глубокой старости он служил императорам: был примерным солдатом и офицером, отличным генералом.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07" y="1124744"/>
            <a:ext cx="1852613" cy="26193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5936" y="1587564"/>
            <a:ext cx="4896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Эти слава действительно процвели в блистательной славе внука Ивана Никитича – «Белом генерале» Михаиле Дмитриевиче Скобелеве, который ещё шестилетним мальчиком заслушивался рассказами деда, и впоследствии замечательно воплотил их в своём девизе: «Скобелев поражений не знает!»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12776"/>
            <a:ext cx="33337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980728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Мемориальный комплекс в родовом имении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трёх генералов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Скобелевых в селе Заборово Новодеревенского района Рязанской области</a:t>
            </a:r>
          </a:p>
        </p:txBody>
      </p:sp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4" cstate="print"/>
          <a:srcRect l="4326" r="3538"/>
          <a:stretch>
            <a:fillRect/>
          </a:stretch>
        </p:blipFill>
        <p:spPr>
          <a:xfrm>
            <a:off x="323528" y="2204864"/>
            <a:ext cx="2215795" cy="1803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35496" y="422108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Спасо – Преображенская церковь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родовая усыпальница Скобелевых</a:t>
            </a:r>
          </a:p>
        </p:txBody>
      </p:sp>
      <p:pic>
        <p:nvPicPr>
          <p:cNvPr id="15" name="Рисунок 14" descr="2_previe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2204864"/>
            <a:ext cx="2323976" cy="1742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5724128" y="2649106"/>
            <a:ext cx="2555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Бывшая школа –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теперь музей.</a:t>
            </a:r>
          </a:p>
        </p:txBody>
      </p:sp>
      <p:pic>
        <p:nvPicPr>
          <p:cNvPr id="18" name="Рисунок 17" descr="PICT58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4941168"/>
            <a:ext cx="2234110" cy="1498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 descr="PICT583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5" y="4032786"/>
            <a:ext cx="2160240" cy="1449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5652120" y="5877272"/>
            <a:ext cx="2555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Зал музея.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4112" y="1124744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Источники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544" y="1550397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hlinkClick r:id="rId4"/>
              </a:rPr>
              <a:t>http://kkt62.ru/media/famous-people/skobelev-mihail-dmitrievich.html</a:t>
            </a:r>
            <a:endParaRPr lang="ru-RU" sz="1600" u="sng" dirty="0" smtClean="0"/>
          </a:p>
          <a:p>
            <a:r>
              <a:rPr lang="ru-RU" sz="1600" u="sng" dirty="0" smtClean="0">
                <a:hlinkClick r:id="rId5"/>
              </a:rPr>
              <a:t>http://rys-arhipelag.ucoz.ru/publ/v_kapustina_general_ivan_nikitich_skobelev/24-1-0-2623</a:t>
            </a:r>
            <a:endParaRPr lang="ru-RU" sz="1600" u="sng" dirty="0" smtClean="0"/>
          </a:p>
          <a:p>
            <a:r>
              <a:rPr lang="ru-RU" sz="1600" u="sng" dirty="0" smtClean="0">
                <a:hlinkClick r:id="rId6"/>
              </a:rPr>
              <a:t>http://www.history-ryazan.ru/node/4458</a:t>
            </a:r>
            <a:endParaRPr lang="ru-RU" sz="1600" u="sng" dirty="0" smtClean="0"/>
          </a:p>
          <a:p>
            <a:r>
              <a:rPr lang="ru-RU" sz="1600" dirty="0" smtClean="0">
                <a:hlinkClick r:id="rId7"/>
              </a:rPr>
              <a:t>http://rusk.ru/st.php?idar=424604</a:t>
            </a:r>
            <a:endParaRPr lang="ru-RU" sz="1600" dirty="0" smtClean="0"/>
          </a:p>
          <a:p>
            <a:r>
              <a:rPr lang="ru-RU" sz="1600" dirty="0" smtClean="0"/>
              <a:t>И.Н. Скобелев </a:t>
            </a:r>
            <a:r>
              <a:rPr lang="ru-RU" sz="1600" u="sng" dirty="0" smtClean="0">
                <a:hlinkClick r:id="rId8"/>
              </a:rPr>
              <a:t>http://www.museum.ru/1812/Library/Skobelev/pic/skobelev_s.jpg</a:t>
            </a:r>
            <a:endParaRPr lang="ru-RU" sz="1600" u="sng" dirty="0" smtClean="0"/>
          </a:p>
          <a:p>
            <a:r>
              <a:rPr lang="ru-RU" sz="1600" u="sng" dirty="0" smtClean="0">
                <a:hlinkClick r:id="rId9"/>
              </a:rPr>
              <a:t>http://www.history-ryazan.ru/system/files/images/user_images/u1/i_n_skobelev.jpg</a:t>
            </a:r>
            <a:endParaRPr lang="ru-RU" sz="1600" dirty="0" smtClean="0"/>
          </a:p>
          <a:p>
            <a:r>
              <a:rPr lang="ru-RU" sz="1600" u="sng" dirty="0" smtClean="0">
                <a:hlinkClick r:id="rId10"/>
              </a:rPr>
              <a:t>http://www.rulex.ru/rpg/WebPict/fullpic/0126-004.jpg</a:t>
            </a:r>
            <a:endParaRPr lang="ru-RU" sz="1600" dirty="0" smtClean="0"/>
          </a:p>
          <a:p>
            <a:r>
              <a:rPr lang="ru-RU" sz="1600" u="sng" dirty="0" smtClean="0">
                <a:hlinkClick r:id="rId11"/>
              </a:rPr>
              <a:t>http://rusk.ru/images/2010/16861.jpg</a:t>
            </a:r>
            <a:endParaRPr lang="ru-RU" sz="1600" dirty="0" smtClean="0"/>
          </a:p>
          <a:p>
            <a:r>
              <a:rPr lang="ru-RU" sz="1600" dirty="0" smtClean="0"/>
              <a:t>Д.И. Скобелев </a:t>
            </a:r>
            <a:r>
              <a:rPr lang="ru-RU" sz="1600" u="sng" dirty="0" smtClean="0">
                <a:hlinkClick r:id="rId12"/>
              </a:rPr>
              <a:t>http://www.history-ryazan.ru/system/files/images/user_images/u1/d_i_skobelev.jpg</a:t>
            </a:r>
            <a:endParaRPr lang="ru-RU" sz="1600" dirty="0" smtClean="0"/>
          </a:p>
          <a:p>
            <a:r>
              <a:rPr lang="ru-RU" sz="1600" dirty="0" smtClean="0"/>
              <a:t>В.И. Скобелева </a:t>
            </a:r>
            <a:r>
              <a:rPr lang="ru-RU" sz="1600" u="sng" dirty="0" smtClean="0">
                <a:hlinkClick r:id="rId13"/>
              </a:rPr>
              <a:t>http://upload.wikimedia.org/wikipedia/commons/3/3b/Vera_Opochina.jpg</a:t>
            </a:r>
            <a:endParaRPr lang="ru-RU" sz="1600" dirty="0" smtClean="0"/>
          </a:p>
          <a:p>
            <a:r>
              <a:rPr lang="ru-RU" sz="1600" dirty="0" smtClean="0"/>
              <a:t>М.Д. Скобелев </a:t>
            </a:r>
            <a:r>
              <a:rPr lang="ru-RU" sz="1600" u="sng" dirty="0" smtClean="0">
                <a:hlinkClick r:id="rId14"/>
              </a:rPr>
              <a:t>http://www.ruguard.ru/up/glossary/img/Skobelev.jpg</a:t>
            </a:r>
            <a:endParaRPr lang="ru-RU" sz="1600" u="sng" dirty="0" smtClean="0"/>
          </a:p>
          <a:p>
            <a:r>
              <a:rPr lang="ru-RU" sz="1600" dirty="0" smtClean="0"/>
              <a:t>Фон </a:t>
            </a:r>
            <a:r>
              <a:rPr lang="en-US" sz="1600" dirty="0" smtClean="0">
                <a:hlinkClick r:id="rId15"/>
              </a:rPr>
              <a:t>http://i074.radikal.ru/1010/1a/1b349bb6ec20.jpg</a:t>
            </a:r>
            <a:endParaRPr lang="ru-RU" sz="1600" dirty="0" smtClean="0"/>
          </a:p>
          <a:p>
            <a:r>
              <a:rPr lang="ru-RU" sz="1600" dirty="0" smtClean="0"/>
              <a:t>Мемориальный комплекс </a:t>
            </a:r>
            <a:r>
              <a:rPr lang="ru-RU" sz="1600" u="sng" dirty="0" smtClean="0">
                <a:hlinkClick r:id="rId16"/>
              </a:rPr>
              <a:t>http://www.altertravel.ru/images/925/1.jpg</a:t>
            </a:r>
            <a:endParaRPr lang="ru-RU" sz="1600" u="sng" dirty="0" smtClean="0"/>
          </a:p>
          <a:p>
            <a:r>
              <a:rPr lang="ru-RU" sz="1600" u="sng" dirty="0" smtClean="0">
                <a:hlinkClick r:id="rId17"/>
              </a:rPr>
              <a:t>http://www.altertravel.ru/images/925/2_preview.jpg</a:t>
            </a:r>
            <a:endParaRPr lang="ru-RU" sz="1600" u="sng" dirty="0" smtClean="0"/>
          </a:p>
          <a:p>
            <a:r>
              <a:rPr lang="ru-RU" sz="1600" u="sng" dirty="0" smtClean="0">
                <a:hlinkClick r:id="rId18"/>
              </a:rPr>
              <a:t>http://www.altertravel.ru/images/925/3.jpg</a:t>
            </a:r>
            <a:endParaRPr lang="ru-RU" sz="1600" dirty="0" smtClean="0"/>
          </a:p>
          <a:p>
            <a:r>
              <a:rPr lang="ru-RU" sz="1600" dirty="0" smtClean="0"/>
              <a:t>Лента </a:t>
            </a:r>
            <a:r>
              <a:rPr lang="ru-RU" sz="1600" u="sng" dirty="0" smtClean="0">
                <a:hlinkClick r:id="rId19"/>
              </a:rPr>
              <a:t>http://s44.radikal.ru/i104/0912/f5/a28145c5f0e6.png</a:t>
            </a:r>
            <a:endParaRPr lang="ru-RU" sz="1600" dirty="0" smtClean="0"/>
          </a:p>
          <a:p>
            <a:r>
              <a:rPr lang="ru-RU" sz="1600" dirty="0" smtClean="0"/>
              <a:t>Рамка </a:t>
            </a:r>
            <a:r>
              <a:rPr lang="en-US" sz="1600" dirty="0" smtClean="0">
                <a:hlinkClick r:id="rId20"/>
              </a:rPr>
              <a:t>http://profclipart.ru/wp-content/uploads/2011/04/</a:t>
            </a:r>
            <a:r>
              <a:rPr lang="ru-RU" sz="1600" dirty="0" smtClean="0">
                <a:hlinkClick r:id="rId20"/>
              </a:rPr>
              <a:t>папирус-копия-1024</a:t>
            </a:r>
            <a:r>
              <a:rPr lang="en-US" sz="1600" dirty="0" smtClean="0">
                <a:hlinkClick r:id="rId20"/>
              </a:rPr>
              <a:t>x984.jpg</a:t>
            </a:r>
            <a:endParaRPr lang="ru-RU" sz="1600" dirty="0" smtClean="0"/>
          </a:p>
          <a:p>
            <a:r>
              <a:rPr lang="ru-RU" sz="1600" dirty="0" smtClean="0"/>
              <a:t>Страницы из книг И.Н. Скобелева </a:t>
            </a:r>
            <a:r>
              <a:rPr lang="en-US" sz="1600" dirty="0" smtClean="0">
                <a:hlinkClick r:id="rId21"/>
              </a:rPr>
              <a:t>http://www.antiquebooks.ru/pic/6/1000/94409_3.jpg</a:t>
            </a:r>
            <a:endParaRPr lang="ru-RU" sz="1600" dirty="0" smtClean="0"/>
          </a:p>
          <a:p>
            <a:r>
              <a:rPr lang="en-US" sz="1600" dirty="0" smtClean="0">
                <a:hlinkClick r:id="rId22"/>
              </a:rPr>
              <a:t>http://www.antiquebooks.ru/pic/6/1000/94409_4.jpg</a:t>
            </a:r>
            <a:endParaRPr lang="ru-RU" sz="1600" dirty="0" smtClean="0"/>
          </a:p>
          <a:p>
            <a:r>
              <a:rPr lang="en-US" sz="1600" dirty="0" smtClean="0">
                <a:hlinkClick r:id="rId23"/>
              </a:rPr>
              <a:t>http://www.antiquebooks.ru/pic/6/1000/94409_5.jpg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pic>
        <p:nvPicPr>
          <p:cNvPr id="10" name="Рисунок 9" descr="папирус-копия-1024x984.gif"/>
          <p:cNvPicPr>
            <a:picLocks noChangeAspect="1"/>
          </p:cNvPicPr>
          <p:nvPr/>
        </p:nvPicPr>
        <p:blipFill>
          <a:blip r:embed="rId4" cstate="print"/>
          <a:srcRect l="2893" t="1124" r="1447"/>
          <a:stretch>
            <a:fillRect/>
          </a:stretch>
        </p:blipFill>
        <p:spPr>
          <a:xfrm>
            <a:off x="0" y="620688"/>
            <a:ext cx="9144000" cy="633670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75656" y="1124744"/>
            <a:ext cx="6264696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Calligraph" pitchFamily="82" charset="0"/>
              </a:rPr>
              <a:t>Цель: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Проследить воинский путь участника Отечественной войны 1812 года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Ивана Никитича Скобелева.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5616" y="2636912"/>
            <a:ext cx="6768752" cy="38472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Calligraph" pitchFamily="82" charset="0"/>
              </a:rPr>
              <a:t>Задачи: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1.Посетить Мемориальный комплекс в родовом имении семьи Скобелевых.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2.Изучить литературу, связанную с событиями Отечественной войны 1812 года.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3.Побеседовать с экскурсоводами краеведческого музея Новодеревенского района и учителем истории, краеведом Ларионовой Н.В.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4.Поработать с материалами по теме в сети Интернет.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4112" y="1124744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Источники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1550397"/>
            <a:ext cx="842493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Награды И.Н. Скобелева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4"/>
              </a:rPr>
              <a:t>http://ru.hayazg.info/images/8/84/</a:t>
            </a:r>
            <a:r>
              <a:rPr lang="ru-RU" sz="1600" dirty="0" err="1" smtClean="0">
                <a:hlinkClick r:id="rId4"/>
              </a:rPr>
              <a:t>Орден_Св._Анны_</a:t>
            </a:r>
            <a:r>
              <a:rPr lang="en-US" sz="1600" dirty="0" smtClean="0">
                <a:hlinkClick r:id="rId4"/>
              </a:rPr>
              <a:t>I_</a:t>
            </a:r>
            <a:r>
              <a:rPr lang="ru-RU" sz="1600" dirty="0" err="1" smtClean="0">
                <a:hlinkClick r:id="rId4"/>
              </a:rPr>
              <a:t>степени_с_мечами</a:t>
            </a:r>
            <a:r>
              <a:rPr lang="ru-RU" sz="1600" dirty="0" smtClean="0">
                <a:hlinkClick r:id="rId4"/>
              </a:rPr>
              <a:t>.</a:t>
            </a:r>
            <a:r>
              <a:rPr lang="en-US" sz="1600" dirty="0" smtClean="0">
                <a:hlinkClick r:id="rId4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http://ru.hayazg.info/images/c/c4/</a:t>
            </a:r>
            <a:r>
              <a:rPr lang="ru-RU" sz="1600" dirty="0" err="1" smtClean="0">
                <a:hlinkClick r:id="rId5"/>
              </a:rPr>
              <a:t>Орден_Св._Анны_</a:t>
            </a:r>
            <a:r>
              <a:rPr lang="en-US" sz="1600" dirty="0" smtClean="0">
                <a:hlinkClick r:id="rId5"/>
              </a:rPr>
              <a:t>II_</a:t>
            </a:r>
            <a:r>
              <a:rPr lang="ru-RU" sz="1600" dirty="0" err="1" smtClean="0">
                <a:hlinkClick r:id="rId5"/>
              </a:rPr>
              <a:t>степени_с_алмазами</a:t>
            </a:r>
            <a:r>
              <a:rPr lang="ru-RU" sz="1600" dirty="0" smtClean="0">
                <a:hlinkClick r:id="rId5"/>
              </a:rPr>
              <a:t>.</a:t>
            </a:r>
            <a:r>
              <a:rPr lang="en-US" sz="1600" dirty="0" smtClean="0">
                <a:hlinkClick r:id="rId5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http://ru.hayazg.info/images/3/3b/</a:t>
            </a:r>
            <a:r>
              <a:rPr lang="ru-RU" sz="1600" dirty="0" err="1" smtClean="0">
                <a:hlinkClick r:id="rId6"/>
              </a:rPr>
              <a:t>Орден_Св._Анны_</a:t>
            </a:r>
            <a:r>
              <a:rPr lang="en-US" sz="1600" dirty="0" smtClean="0">
                <a:hlinkClick r:id="rId6"/>
              </a:rPr>
              <a:t>III_</a:t>
            </a:r>
            <a:r>
              <a:rPr lang="ru-RU" sz="1600" dirty="0" smtClean="0">
                <a:hlinkClick r:id="rId6"/>
              </a:rPr>
              <a:t>степени.</a:t>
            </a:r>
            <a:r>
              <a:rPr lang="en-US" sz="1600" dirty="0" smtClean="0">
                <a:hlinkClick r:id="rId6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http://ru.hayazg.info/images/4/40/</a:t>
            </a:r>
            <a:r>
              <a:rPr lang="ru-RU" sz="1600" dirty="0" err="1" smtClean="0">
                <a:hlinkClick r:id="rId7"/>
              </a:rPr>
              <a:t>Орден_Св._Анны_</a:t>
            </a:r>
            <a:r>
              <a:rPr lang="en-US" sz="1600" dirty="0" smtClean="0">
                <a:hlinkClick r:id="rId7"/>
              </a:rPr>
              <a:t>IV_</a:t>
            </a:r>
            <a:r>
              <a:rPr lang="ru-RU" sz="1600" dirty="0" smtClean="0">
                <a:hlinkClick r:id="rId7"/>
              </a:rPr>
              <a:t>степени.</a:t>
            </a:r>
            <a:r>
              <a:rPr lang="en-US" sz="1600" dirty="0" smtClean="0">
                <a:hlinkClick r:id="rId7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http://ru.hayazg.info/images/8/8a/</a:t>
            </a:r>
            <a:r>
              <a:rPr lang="ru-RU" sz="1600" dirty="0" err="1" smtClean="0">
                <a:hlinkClick r:id="rId8"/>
              </a:rPr>
              <a:t>Орден_Св._Владимира_</a:t>
            </a:r>
            <a:r>
              <a:rPr lang="en-US" sz="1600" dirty="0" smtClean="0">
                <a:hlinkClick r:id="rId8"/>
              </a:rPr>
              <a:t>II_</a:t>
            </a:r>
            <a:r>
              <a:rPr lang="ru-RU" sz="1600" dirty="0" smtClean="0">
                <a:hlinkClick r:id="rId8"/>
              </a:rPr>
              <a:t>степени.</a:t>
            </a:r>
            <a:r>
              <a:rPr lang="en-US" sz="1600" dirty="0" smtClean="0">
                <a:hlinkClick r:id="rId8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http://ru.hayazg.info/images/8/8b/</a:t>
            </a:r>
            <a:r>
              <a:rPr lang="ru-RU" sz="1600" dirty="0" err="1" smtClean="0">
                <a:hlinkClick r:id="rId9"/>
              </a:rPr>
              <a:t>Орден_Св._Владимира_</a:t>
            </a:r>
            <a:r>
              <a:rPr lang="en-US" sz="1600" dirty="0" smtClean="0">
                <a:hlinkClick r:id="rId9"/>
              </a:rPr>
              <a:t>III_</a:t>
            </a:r>
            <a:r>
              <a:rPr lang="ru-RU" sz="1600" dirty="0" smtClean="0">
                <a:hlinkClick r:id="rId9"/>
              </a:rPr>
              <a:t>степени.</a:t>
            </a:r>
            <a:r>
              <a:rPr lang="en-US" sz="1600" dirty="0" smtClean="0">
                <a:hlinkClick r:id="rId9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http://ru.hayazg.info/images/8/88/</a:t>
            </a:r>
            <a:r>
              <a:rPr lang="ru-RU" sz="1600" dirty="0" err="1" smtClean="0">
                <a:hlinkClick r:id="rId10"/>
              </a:rPr>
              <a:t>Орден_Св._Владимира_</a:t>
            </a:r>
            <a:r>
              <a:rPr lang="en-US" sz="1600" dirty="0" smtClean="0">
                <a:hlinkClick r:id="rId10"/>
              </a:rPr>
              <a:t>IV_</a:t>
            </a:r>
            <a:r>
              <a:rPr lang="ru-RU" sz="1600" dirty="0" smtClean="0">
                <a:hlinkClick r:id="rId10"/>
              </a:rPr>
              <a:t>степени.</a:t>
            </a:r>
            <a:r>
              <a:rPr lang="en-US" sz="1600" dirty="0" smtClean="0">
                <a:hlinkClick r:id="rId10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http://ru.hayazg.info/images/5/51/</a:t>
            </a:r>
            <a:r>
              <a:rPr lang="ru-RU" sz="1600" dirty="0" err="1" smtClean="0">
                <a:hlinkClick r:id="rId11"/>
              </a:rPr>
              <a:t>Орден_Св._Георгия_</a:t>
            </a:r>
            <a:r>
              <a:rPr lang="en-US" sz="1600" dirty="0" smtClean="0">
                <a:hlinkClick r:id="rId11"/>
              </a:rPr>
              <a:t>IV_</a:t>
            </a:r>
            <a:r>
              <a:rPr lang="ru-RU" sz="1600" dirty="0" smtClean="0">
                <a:hlinkClick r:id="rId11"/>
              </a:rPr>
              <a:t>степени.</a:t>
            </a:r>
            <a:r>
              <a:rPr lang="en-US" sz="1600" dirty="0" smtClean="0">
                <a:hlinkClick r:id="rId11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http://ru.hayazg.info/images/4/4d/</a:t>
            </a:r>
            <a:r>
              <a:rPr lang="ru-RU" sz="1600" dirty="0" err="1" smtClean="0">
                <a:hlinkClick r:id="rId12"/>
              </a:rPr>
              <a:t>Орден_Св._Георгия_</a:t>
            </a:r>
            <a:r>
              <a:rPr lang="en-US" sz="1600" dirty="0" smtClean="0">
                <a:hlinkClick r:id="rId12"/>
              </a:rPr>
              <a:t>III_</a:t>
            </a:r>
            <a:r>
              <a:rPr lang="ru-RU" sz="1600" dirty="0" smtClean="0">
                <a:hlinkClick r:id="rId12"/>
              </a:rPr>
              <a:t>степени.</a:t>
            </a:r>
            <a:r>
              <a:rPr lang="en-US" sz="1600" dirty="0" smtClean="0">
                <a:hlinkClick r:id="rId12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http://ru.hayazg.info/images/9/98/</a:t>
            </a:r>
            <a:r>
              <a:rPr lang="ru-RU" sz="1600" dirty="0" err="1" smtClean="0">
                <a:hlinkClick r:id="rId13"/>
              </a:rPr>
              <a:t>Орден_Св._Александра_Невского</a:t>
            </a:r>
            <a:r>
              <a:rPr lang="ru-RU" sz="1600" dirty="0" smtClean="0">
                <a:hlinkClick r:id="rId13"/>
              </a:rPr>
              <a:t>.</a:t>
            </a:r>
            <a:r>
              <a:rPr lang="en-US" sz="1600" dirty="0" smtClean="0">
                <a:hlinkClick r:id="rId13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http://ru.hayazg.info/images/f/ff/</a:t>
            </a:r>
            <a:r>
              <a:rPr lang="ru-RU" sz="1600" dirty="0" err="1" smtClean="0">
                <a:hlinkClick r:id="rId14"/>
              </a:rPr>
              <a:t>Орден_Белого_Орла</a:t>
            </a:r>
            <a:r>
              <a:rPr lang="ru-RU" sz="1600" dirty="0" smtClean="0">
                <a:hlinkClick r:id="rId14"/>
              </a:rPr>
              <a:t>.</a:t>
            </a:r>
            <a:r>
              <a:rPr lang="en-US" sz="1600" dirty="0" smtClean="0">
                <a:hlinkClick r:id="rId14"/>
              </a:rPr>
              <a:t>JPG</a:t>
            </a:r>
            <a:endParaRPr lang="ru-RU" sz="1600" dirty="0" smtClean="0"/>
          </a:p>
          <a:p>
            <a:r>
              <a:rPr lang="en-US" sz="1600" dirty="0" smtClean="0">
                <a:hlinkClick r:id="rId15"/>
              </a:rPr>
              <a:t>http://upload.wikimedia.org/wikipedia/commons/6/62/Kruis_van_de_Orde_Pour_le_Mérite_1914.gif</a:t>
            </a:r>
            <a:endParaRPr lang="ru-RU" sz="1600" dirty="0" smtClean="0"/>
          </a:p>
          <a:p>
            <a:r>
              <a:rPr lang="en-US" sz="1600" dirty="0" smtClean="0">
                <a:hlinkClick r:id="rId16"/>
              </a:rPr>
              <a:t>http://upload.wikimedia.org/wikipedia/commons/e/ef/OSSML_Commandeur.jpg</a:t>
            </a:r>
            <a:endParaRPr lang="ru-RU" sz="1600" dirty="0" smtClean="0"/>
          </a:p>
          <a:p>
            <a:r>
              <a:rPr lang="en-US" sz="1600" dirty="0" smtClean="0">
                <a:hlinkClick r:id="rId17"/>
              </a:rPr>
              <a:t>http://upload.wikimedia.org/wikipedia/commons/7/78/Virtuti_Militari_Grand_Cross.jpg</a:t>
            </a:r>
            <a:endParaRPr lang="ru-RU" sz="1600" dirty="0" smtClean="0"/>
          </a:p>
          <a:p>
            <a:r>
              <a:rPr lang="ru-RU" sz="1600" dirty="0" smtClean="0"/>
              <a:t>  </a:t>
            </a:r>
            <a:r>
              <a:rPr lang="ru-RU" sz="1600" u="sng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1268760"/>
            <a:ext cx="8964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По семейным преданиям предки Скобелевых были лишены дворянства при Петре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ligraph" pitchFamily="82" charset="0"/>
              </a:rPr>
              <a:t>1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, так как один из них, якобы, бежал от военной службы. Так ли было это на самом деле, сказать трудно. Зато, последние поколения показали верность и преданность Вере, Царю и Отечеству. Начало этому положил неправедно забытый в 20 столетии Иван Никитич Скобелев.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Родился он 2 июня 1778 года в Самарской губернии в семье однодворца. Детство своё провёл в Оренбургской губернии среди простого народа. В его жизни всё началось рано: рано потерял отца, рано женился, рано поступил на военную службу. От первого брака у Ивана Никитича осталось имение в Рязанской губернии в селе Спасском (ныне село Заборово Новодеревенского района Рязанской области). По преданиям у Ивана не всё хорошо складывалось в браке и он ушёл служить в армию. Было ёму в ту пору 16 лет.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1268760"/>
            <a:ext cx="9036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В 1795 году Иван Никитич был переведён в Оренбургский драгунский полк вахмистром, 1797 году – в Уфимский мушкетёрский полк, где прослужил до 1804 года в нижних чинах и был произведён в прапорщики. А через два года, в 1806 году Иван Скобелев был произведён в подпоручики. 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С начала военных действий в 1807 году в Пруссии против Наполеона, Скобелев зарекомендовал себя в первом же бою. Отличившись в битве при Петерсвальде, он почувствовал, что война – это его стихия. Во всех шести сражениях Скобелев всегда был в самых опасных местах. За усердную службу Иван Никитич был награждён первым знаком отличия – орденом Святой Анны 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4-й степени и назначен полковым адъютантом.</a:t>
            </a:r>
          </a:p>
        </p:txBody>
      </p:sp>
      <p:pic>
        <p:nvPicPr>
          <p:cNvPr id="13" name="Рисунок 12" descr="Орден_Св._Анны_IV_степени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7" y="5229200"/>
            <a:ext cx="1236601" cy="15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pic>
        <p:nvPicPr>
          <p:cNvPr id="10" name="Рисунок 9" descr="i_n_skobele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439763"/>
            <a:ext cx="3333750" cy="45815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3779912" y="1268760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В 1808 году Иван Скобелев участвовал в шведской компании, за которую был награждён Золотой шпагой «За храбрость» и орденом Святого Владимира 4-й степени.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639269"/>
            <a:ext cx="1762410" cy="2670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Орден_Св._Владимира_IV_степени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2069" y="3573016"/>
            <a:ext cx="1852897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268760"/>
            <a:ext cx="8712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Война стала настоящей школой для многих офицеров, воинским поприщем на котором в самое короткое время Скобелев завоевал авторитет офицера беспримерной храбрости.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17 августа, в сражении при селении Сарвике, Скобелеву оторвало два пальца правой руки, раздробило третий и сильно контузило в грудь, но Иван Никитич отправился в армию, действующую в Болгарии против турок. В этой компании он отличился при занятии Силистрии и Шумлы и получил орден Святой Анны 3-й степени.</a:t>
            </a:r>
          </a:p>
        </p:txBody>
      </p:sp>
      <p:pic>
        <p:nvPicPr>
          <p:cNvPr id="11" name="Рисунок 10" descr="200px-Знак_ордена_анны_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62120" y="4365104"/>
            <a:ext cx="2026304" cy="2309986"/>
          </a:xfrm>
          <a:prstGeom prst="rect">
            <a:avLst/>
          </a:prstGeom>
        </p:spPr>
      </p:pic>
      <p:pic>
        <p:nvPicPr>
          <p:cNvPr id="12" name="Рисунок 11" descr="Герб Скобелевых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365104"/>
            <a:ext cx="1800200" cy="2333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1262365"/>
            <a:ext cx="89644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Открывшиеся раны вынудили Скобелева выйти в отставку, где он пробыл недолго. Ко времени начала Отечественной войны 1812 года, в чине капитана он был назначен состоять при генерал - фельдмаршале князе М.И. Кутузове. Который вскоре сделал его своим старшим адъютантом. «Счастье обернулось ко мне лицом, когда я попал снова на своё место, на поле битвы», - говорил Иван Никитич.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За отличие в сражении при Бородино 26 августа Скобелев был произведён в майоры.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Когда русские войска прогнали великую армию Наполеона, Скобелев участвовал в успешном сражении при Тарутино, в жарком бою у Малоярославца, с которого началось сокрушение могущества Франции, и в битве под Красным, где был разбит корпус маршала Л. Даву и уничтожен корпус маршала М. Нея.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1262365"/>
            <a:ext cx="896448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За участие в этих боях Иван Никитич был награждён алмазными знаками ордена Святой Анны 2-й степени.</a:t>
            </a: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</a:t>
            </a: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Karmen" pitchFamily="34" charset="-52"/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16 декабря 1812 года за «отличие», Иван Никитич был произведён в подполковники, с переводом в Лейб – гвардии Литовский полк.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Но уже 20 января 1813 года Скобелев, произведённый в полковники, возвратился в Санкт – Петербург.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</a:t>
            </a:r>
          </a:p>
        </p:txBody>
      </p:sp>
      <p:pic>
        <p:nvPicPr>
          <p:cNvPr id="11" name="Рисунок 10" descr="Орден_Св._Анны_II_степени_с_алмазами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924" y="2132856"/>
            <a:ext cx="1368152" cy="209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b349bb6ec20.jpg"/>
          <p:cNvPicPr>
            <a:picLocks noChangeAspect="1"/>
          </p:cNvPicPr>
          <p:nvPr/>
        </p:nvPicPr>
        <p:blipFill>
          <a:blip r:embed="rId2" cstate="print"/>
          <a:srcRect l="388" t="12953" r="2896"/>
          <a:stretch>
            <a:fillRect/>
          </a:stretch>
        </p:blipFill>
        <p:spPr>
          <a:xfrm>
            <a:off x="0" y="0"/>
            <a:ext cx="9107489" cy="68853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75000"/>
            </a:schemeClr>
          </a:solidFill>
          <a:ln w="76200">
            <a:solidFill>
              <a:schemeClr val="accent2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518" y="-171400"/>
            <a:ext cx="6044964" cy="122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312900">
            <a:off x="3107906" y="291240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1812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176979">
            <a:off x="4852157" y="-22598"/>
            <a:ext cx="1337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2012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12900">
            <a:off x="4384787" y="132492"/>
            <a:ext cx="40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Isabella-Decor" pitchFamily="82" charset="0"/>
              </a:rPr>
              <a:t>-  </a:t>
            </a:r>
            <a:endParaRPr lang="ru-RU" sz="4000" dirty="0">
              <a:solidFill>
                <a:schemeClr val="bg1"/>
              </a:solidFill>
              <a:latin typeface="Isabella-Decor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" y="1124744"/>
            <a:ext cx="8964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Вернувшись в свой полк, Скобелев во время Заграничного похода Русской армии проявил немалое мужество при освобождении крепости Майнца от французского гарнизона. В бою под Реймсом Ивану Никитичу пришлось пробиваться со своим полком через вражескую кавалерию, отрезавшую его от остального войска. 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Karmen" pitchFamily="34" charset="-52"/>
              </a:rPr>
              <a:t>	За эти подвиги Иван Скобелев получил ордена Святого Георгия 4-й степени и Святого Владимира 3-й степени. </a:t>
            </a:r>
          </a:p>
        </p:txBody>
      </p:sp>
      <p:pic>
        <p:nvPicPr>
          <p:cNvPr id="12" name="Рисунок 11" descr="200px-Badge_to_Order_St_George_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4005064"/>
            <a:ext cx="1905000" cy="2133600"/>
          </a:xfrm>
          <a:prstGeom prst="rect">
            <a:avLst/>
          </a:prstGeom>
        </p:spPr>
      </p:pic>
      <p:pic>
        <p:nvPicPr>
          <p:cNvPr id="13" name="Рисунок 12" descr="Орден_Св._Владимира_III_степен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4077072"/>
            <a:ext cx="1885950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453</Words>
  <Application>Microsoft Office PowerPoint</Application>
  <PresentationFormat>Экран (4:3)</PresentationFormat>
  <Paragraphs>184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Сергевна</dc:creator>
  <cp:lastModifiedBy>Сергевна</cp:lastModifiedBy>
  <cp:revision>77</cp:revision>
  <dcterms:created xsi:type="dcterms:W3CDTF">2012-01-26T11:36:44Z</dcterms:created>
  <dcterms:modified xsi:type="dcterms:W3CDTF">2012-01-29T07:57:03Z</dcterms:modified>
</cp:coreProperties>
</file>